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45"/>
    <p:restoredTop sz="86684"/>
  </p:normalViewPr>
  <p:slideViewPr>
    <p:cSldViewPr snapToGrid="0" snapToObjects="1">
      <p:cViewPr>
        <p:scale>
          <a:sx n="80" d="100"/>
          <a:sy n="80" d="100"/>
        </p:scale>
        <p:origin x="254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154730-E3A2-CB4E-93CB-6C8C415868E7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161FC-FE55-964E-9B16-244F6E34DD8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84349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//response text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("/text",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//response json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("/json",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r.Response.WriteJson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"name":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//or u can type in but need to set header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r.Response.Header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().Set("Content-Type", "application/json")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(`{"name":"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"}`)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//response xml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("/xml",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r.Response.WriteXml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"name":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//or u can type in but need to set header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r.Response.Header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().Set("Content-Type", "application/xml")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(`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&lt;doc&gt;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&lt;name&gt;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&lt;/name&gt;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&lt;/doc&gt;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//go back and exit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("/exit",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("exit")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8199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"time"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r.Session.Get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("user") != nil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r.Middleware.Next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("Not log in")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s.SetConfigWithMap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SessionMaxAge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time.Second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* 100,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//set session config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("/admin",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group.POST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("/login",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("username")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user == "admin" &amp;&amp;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"111"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r.Session.Set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("user", user)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r.Session.Set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("/logout",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r.Session.Remove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r.Session.Clear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//clear user or clear all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("logout")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7244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main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sreTool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/boot"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sreTool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/router"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main()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().Run()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//get config from config/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config.toml</a:t>
            </a: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/*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host="127.0.0.1"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port=8080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host="123"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port=3304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user="root"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="test"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[[mysql.m1]]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host="m1host"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*/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//get host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g.Cfg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("host")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mysql_host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g.Cfg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mysql.host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mysql_m1_host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g.Cfg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("mysql.m1.0.host")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(host,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mysql_host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mysql_m1_host)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90212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main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sreTool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/boot"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sreTool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/router"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main()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().Run()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//get request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("127.0.0.1:8080")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panic(err)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defer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resp.Close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resp.ReadAllString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//post request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resp2,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ghttp.Post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("127.0.0.1:8080",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"user":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"1234",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panic(err)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defer resp2.Close()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(resp2.ReadAllString())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client service to trans xml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ghttp.NewClient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c.SetHeader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("content-type", "application/xml")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xmlcontent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:= `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&lt;note&gt;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&lt;user&gt;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&lt;/user&gt;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&lt;/note&gt;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respxml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c.Post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("http://127.0.0.1/xml",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xmlcontent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panic(err)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defer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respxml.Close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respxml.ReadAllString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client to upload files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 := "/upload/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file.txt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c2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ghttp.NewClient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resfile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err := c2.Post("http://127.0.0.1/xml", 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"upload-file=@file::"+path)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panic(err)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defer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resfile.Close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resfile.ReadAllString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51694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route with all method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("/text",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route with get method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("GET:/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("get")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route with POST method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("POST:/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("post")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//grouping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("/group",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("test",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group.POST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("test",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("test",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9603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name param with : (get the same)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("/text/:name",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//create param with {}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("/text/:name/{age}.html",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r.GetInt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("age")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(name, age)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//get post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("POST:/post/use",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r.GetForm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r.GetFormInt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("age")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(name, age)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all kind of type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allkind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r.GetRequestInt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("age")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(name, age)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//original type data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("/origin",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r.GetBody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r.GetBodyString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(body,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//array slice type ex: /name[]=n1&amp;name[]=n2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("/array",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r.GetArray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("name") //or u can Get("name")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//map type ex: /map[name]=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yhlizl&amp;map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[age]=18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("/map",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("map") //or u can Get("name")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("text")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fmt.Println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(name)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5856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//bind struct 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test?name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yhlizl&amp;age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=18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("/test",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 User struct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string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 int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 user User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r.GetStruct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(&amp;user); err != nil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err.Error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user.Name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user.Age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29761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"context"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/gf/util/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gvalid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//bind struct 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test?name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yhlizl&amp;age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=18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("/test",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 User struct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 string `valid:"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required#name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cant be empty" `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 int `valid:"min:18|max:100#age=&gt;18~100"`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 user User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r.GetStruct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(&amp;user); err != nil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err.Error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gvalid.CheckStruct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context.TODO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&amp;user, nil);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第一个参数都要求输入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上下文变量参数，用于上下文变量的传递、校验功能的设定、后续的可扩展能力。</a:t>
            </a: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该参数虽然直接传递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nil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也是可以的，但是为保证程序的严谨性，</a:t>
            </a:r>
          </a:p>
          <a:p>
            <a:r>
              <a:rPr lang="en-US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我们建议您当不知道传递什么或者没有特殊要求的时候传递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context.TODO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context.Background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TW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来替代。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r.Response.WriteJsonExit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"code": 500,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errMsg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err.Maps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r.Request.Method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user.Name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user.Age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78973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//upload 1 file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("/upload",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"GET"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r.Response.WriteTpl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index.html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/**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&lt;form action= "/upload" method="post"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enctype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="multipart/form-data"&gt;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&lt;input type="file" name ="file"&gt;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&lt;input type="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&lt;/form&gt;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**/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"POST"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r.GetUploadFile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("file") //only 1 file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f.Save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("./upload", true); err != nil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//true =&gt; rename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("fail")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("success",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//upload 1 file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("/uploads",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"GET"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r.Response.WriteTpl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index.html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/**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&lt;form action= "/upload" method="post"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enctype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="multipart/form-data"&gt;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&lt;input type="file" name ="file"&gt;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&lt;input type="file" name ="file"&gt;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&lt;input type="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&lt;/form&gt;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**/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r.Method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"POST"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r.GetUploadFiles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("file")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f.Save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("./upload", false); err != nil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("fail")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("success",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fname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1992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"context"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bigger(age int) string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age &gt; 18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"ok"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"NG"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("/test",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//default view loc: /template, add path "./template/test"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g.View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v.AddPath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("./template/test")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v.SetPath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("./template")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//add is add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loacation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set is must use this location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/*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&lt;html&gt;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&lt;body&gt;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{{.name}} {{.age | bigger}}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{{range .list}}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&lt;p&gt;{{.}}&lt;/p&gt;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&lt;!--get element with{{.}}--&gt;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{{end}}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&lt;li&gt;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{{range $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index,$value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:=.map}}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&lt;ul&gt;{{$index}} {{$value}}&lt;/ul&gt;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{{end}}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&lt;/li&gt;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&lt;/body&gt;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&lt;/html&gt;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*/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v.Assign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("name",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yhlizl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v.Assign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("list", []string{"t1", "t2"})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v.Assign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("map", map[string]string{"t1": "t1", "t2": "t2"})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v.BindFunc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("bigger", bigger)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//bind function to html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v.SetDelimiters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("{{", "}}")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assgin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html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paramter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(key : value)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result, err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v.Parse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context.TODO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index.html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g.Map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"age": 18,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err != nil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r.Response.WritelnExit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err.Error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(result)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14570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r.GetString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("user") == "admin"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r.Middleware.Next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else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r.Response.WriteExit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("Log out")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("/login",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= &gt; 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login?user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admmin</a:t>
            </a: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MyMiddleware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("/start",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("start")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0289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package router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(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/gf/frame/g"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github.com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gogf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/gf/net/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(group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ghttp.RouterGroup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group.ALL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api.Toolstatus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g.Server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setcookies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r.Cookie.Set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("user", "admin")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getcookies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:=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r.Cookie.Get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r.Response.Write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(user)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s.BindHandler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("/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delcookies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 *</a:t>
            </a: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ghttp.Request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</a:t>
            </a:r>
          </a:p>
          <a:p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r.Cookie.Remove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("user")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s.SetPort</a:t>
            </a: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(808)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" altLang="zh-TW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" altLang="zh-TW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161FC-FE55-964E-9B16-244F6E34DD86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29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6C4FB5-4FF1-C749-8ABB-BFB0B363A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68F1DB2-AD7A-9440-BA2A-97C5436D8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00FC0D-11F5-0848-91F1-2A520B238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31A5D6-FDC2-CE49-BB5F-2BB1E9BCB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0AB875-83C7-7942-8B9D-476311EAE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0320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BCA0EE-ED09-1047-A3C5-4F81FB25D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80CFCA5-EFA3-A246-9B7B-4F720010D2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BF76F7-D9CD-3546-8547-9E124B70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84BBBE-89CE-CA46-AF0B-2CB2FF9C8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4126BD-A5C2-A240-9434-856F72EC8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875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D30A96C-E1EF-094B-9668-1C71BA3F3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9787C37-4215-B14E-8FBD-0BD3AC16C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0B3999-01E6-3344-A820-4F074987E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B838A7-D764-9E44-8184-775925CB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B1DCF7-3C1B-E140-AFC5-67E5A1DC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13174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8B2CE4-6548-114C-8E68-32B0E4D7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3E67EF-2E11-7D42-B999-10F58678B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5C03AC-D9D6-2645-9916-693CD881C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AC8C49-A08E-764D-943A-EB348E49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D305B4-6DFE-1443-8295-FA180AF84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120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404F19-A856-A041-BA13-22B0CDF25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14A1CD-1D8B-9C41-A8BB-16ECBB485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089F8E-ADD7-FC4F-B078-8C7BA83B9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2D74CF-C76E-F64B-B95F-5413B5ED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7008AC1-86CD-3147-AF7C-F219079CF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779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412EC1-A125-C24D-A9AD-F955343F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E88B3D-9516-5C4E-9467-D8432B6D8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23A91F-DC06-644A-B313-3A6C13470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3F9653-55DE-8A43-B925-451826616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6DB01C7-EB39-854A-A439-81D545058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12BC989-74D6-1D44-95E9-7F3E5F921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963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E316CF-AE60-5A45-B50E-E2116F5F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3D007C6-BB42-A449-94C8-65659240D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41BF60-F976-E946-9955-9DE3A21D16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2E508A-BA7E-3846-B019-1E523C81C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671C9AF-B9B8-9B4B-922D-3DABEE9D7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5B17E9A-AFDB-9A40-B8A0-8AB715408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E0BF3B3-1654-F743-8AC8-5266AB965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18F7F5-03B6-C844-811D-8525267AE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427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BC85BC-393A-6142-A953-72BF74347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2636F57-780B-D04D-81D9-AC88752E9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0C8C904-6C55-0142-B2B6-8F8BAE9BD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4D5945D-44C0-144A-A830-BFB8A7DF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6538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71C7083-8FB8-BE42-A940-897F3251A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D2AB6A5-E79F-DA4C-A9E5-C2DB10E8D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B51C94-0BAF-4A46-8C6A-C2E796890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9881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9C7028-1CE4-3340-91E3-8AE957727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FB1B6C-2768-4A45-858A-45A4507E5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102D194-53D7-2F46-AE05-23D625ECB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CA71011-A958-5242-BECB-9B44FB2B8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F8AD31-9A45-604B-AE19-804A8E358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9501DE0-9679-4C45-9A8C-15F1DE11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21315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03EE12-31DD-BE4B-B6D1-602CDA29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1D3BC2-62D1-8D40-937E-5A4E8C8787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495ED7-2E53-EA45-B7C8-BD086AFD4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1C2833F-87E3-6548-9E68-409AF9FA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549E8D-8B1B-E348-B455-1BD1B0EC2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F2FB04-D836-6743-A6AE-FBDC0F786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8230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8C3ECE4-BFD1-5547-AE5C-6635E7820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8DA306-6FF5-C349-ACEA-83BE78EF3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EA9A47-BBFA-A846-8305-AB77A5E8A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68EEB-A413-C64A-8B2C-F5141270533C}" type="datetimeFigureOut">
              <a:rPr kumimoji="1" lang="zh-TW" altLang="en-US" smtClean="0"/>
              <a:t>2021/7/17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93BD47-3BDC-2140-BBC2-D79184C2A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7DD6BB-621B-9C4D-94E0-E9DAA3783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4BD26-9046-F14B-8B6C-72DC0D19D74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2293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811B9D-3F4A-9044-8F43-0D3C86174D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GOFRAME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48676D-7A5B-FF4E-BAB5-E3C96D2FF5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923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0D840-3F40-384A-B62D-A07F0E9E7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Template Engine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67022A5-7528-3C42-B6AE-A7BC299BC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120" y="0"/>
            <a:ext cx="48781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20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9D69DC-BEB7-B840-8B61-612C3B14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Template define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33AF9AC-F14B-9844-BB6A-7CD5D431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060" y="1690688"/>
            <a:ext cx="1651000" cy="9398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7E44E76-1A4B-7642-91C3-C8BA79A72593}"/>
              </a:ext>
            </a:extLst>
          </p:cNvPr>
          <p:cNvSpPr txBox="1"/>
          <p:nvPr/>
        </p:nvSpPr>
        <p:spPr>
          <a:xfrm>
            <a:off x="4489704" y="1690688"/>
            <a:ext cx="18982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{{define “head”}}</a:t>
            </a:r>
          </a:p>
          <a:p>
            <a:r>
              <a:rPr kumimoji="1" lang="en-US" altLang="zh-TW" dirty="0"/>
              <a:t>	&lt;head&gt;</a:t>
            </a:r>
          </a:p>
          <a:p>
            <a:r>
              <a:rPr kumimoji="1" lang="en-US" altLang="zh-TW" dirty="0"/>
              <a:t>	&lt;/head&gt;</a:t>
            </a:r>
          </a:p>
          <a:p>
            <a:r>
              <a:rPr kumimoji="1" lang="en-US" altLang="zh-TW" dirty="0"/>
              <a:t>{{end}}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F59DEEE-EC61-F948-8C79-597ED87E66A8}"/>
              </a:ext>
            </a:extLst>
          </p:cNvPr>
          <p:cNvSpPr txBox="1"/>
          <p:nvPr/>
        </p:nvSpPr>
        <p:spPr>
          <a:xfrm>
            <a:off x="4425696" y="3675888"/>
            <a:ext cx="215533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&lt;html&gt;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&lt;body&gt;</a:t>
            </a:r>
          </a:p>
          <a:p>
            <a:r>
              <a:rPr kumimoji="1" lang="en-US" altLang="zh-TW" dirty="0"/>
              <a:t>{{template “head}}</a:t>
            </a:r>
          </a:p>
          <a:p>
            <a:r>
              <a:rPr kumimoji="1" lang="en-US" altLang="zh-TW" dirty="0"/>
              <a:t>{{include “content”}}</a:t>
            </a:r>
          </a:p>
          <a:p>
            <a:r>
              <a:rPr kumimoji="1" lang="en-US" altLang="zh-TW" dirty="0"/>
              <a:t>&lt;!-- public html </a:t>
            </a:r>
            <a:r>
              <a:rPr kumimoji="1" lang="en-US" altLang="zh-TW" dirty="0">
                <a:sym typeface="Wingdings" pitchFamily="2" charset="2"/>
              </a:rPr>
              <a:t>--&gt;</a:t>
            </a:r>
            <a:endParaRPr kumimoji="1" lang="en-US" altLang="zh-TW" dirty="0"/>
          </a:p>
          <a:p>
            <a:r>
              <a:rPr kumimoji="1" lang="en-US" altLang="zh-TW" dirty="0"/>
              <a:t>{{template “footer”}}</a:t>
            </a:r>
          </a:p>
          <a:p>
            <a:r>
              <a:rPr kumimoji="1" lang="en-US" altLang="zh-TW" dirty="0"/>
              <a:t>&lt;/body&gt;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&lt;html&gt;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00883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BA26A2-CBA6-9B4F-BE90-D853D0089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Middleware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7809A0E-58A1-C94D-9935-103A81E33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546" y="108204"/>
            <a:ext cx="60071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01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E2DAD7-3C1D-874D-8FF7-481686103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Cookies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3787C4-1F70-2A40-9F6A-B6007625D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318" y="1889760"/>
            <a:ext cx="5524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58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79A1DA-90EB-C74F-A001-797BBFA9B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Session to login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073C3E6-027F-C541-8162-DE153C03D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587" y="0"/>
            <a:ext cx="4322729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FAC7497-16CA-F24C-B0B3-6B15CA6AFD4C}"/>
              </a:ext>
            </a:extLst>
          </p:cNvPr>
          <p:cNvSpPr/>
          <p:nvPr/>
        </p:nvSpPr>
        <p:spPr>
          <a:xfrm>
            <a:off x="275049" y="234445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內存 高校但關掉就沒了</a:t>
            </a:r>
            <a:b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s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SetConfigWithMap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g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Map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{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SessionMaxAge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:</a:t>
            </a:r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time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Minute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,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SessionStorage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:</a:t>
            </a:r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gsession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NewStorageMemory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(),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})</a:t>
            </a:r>
          </a:p>
          <a:p>
            <a:endParaRPr lang="en" altLang="zh-TW" b="0" i="0" dirty="0">
              <a:solidFill>
                <a:srgbClr val="607D8B"/>
              </a:solidFill>
              <a:effectLst/>
              <a:latin typeface="Consolas" panose="020B0609020204030204" pitchFamily="49" charset="0"/>
            </a:endParaRPr>
          </a:p>
          <a:p>
            <a:endParaRPr lang="en" altLang="zh-TW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F735C5A-F2F1-E840-9B18-52BDE3A90671}"/>
              </a:ext>
            </a:extLst>
          </p:cNvPr>
          <p:cNvSpPr/>
          <p:nvPr/>
        </p:nvSpPr>
        <p:spPr>
          <a:xfrm>
            <a:off x="275049" y="427850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redis</a:t>
            </a:r>
            <a:endParaRPr lang="en" altLang="zh-TW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s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SetConfigWithMap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g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Map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{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SessionMaxAge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:</a:t>
            </a:r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time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Minute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,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SessionStorage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:</a:t>
            </a:r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gsession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NewStorageRedis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Consolas" panose="020B0609020204030204" pitchFamily="49" charset="0"/>
              </a:rPr>
              <a:t>g</a:t>
            </a:r>
            <a:r>
              <a:rPr lang="en" altLang="zh-TW" dirty="0" err="1">
                <a:solidFill>
                  <a:srgbClr val="607D8B"/>
                </a:solidFill>
                <a:latin typeface="Consolas" panose="020B0609020204030204" pitchFamily="49" charset="0"/>
              </a:rPr>
              <a:t>.</a:t>
            </a:r>
            <a:r>
              <a:rPr lang="en" altLang="zh-TW" dirty="0" err="1">
                <a:solidFill>
                  <a:srgbClr val="660066"/>
                </a:solidFill>
                <a:latin typeface="Consolas" panose="020B0609020204030204" pitchFamily="49" charset="0"/>
              </a:rPr>
              <a:t>Redis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()),</a:t>
            </a:r>
            <a:endParaRPr lang="en" altLang="zh-TW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})</a:t>
            </a:r>
            <a:endParaRPr lang="en" altLang="zh-TW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8189755-3D60-8646-98BF-770B0EA37F76}"/>
              </a:ext>
            </a:extLst>
          </p:cNvPr>
          <p:cNvSpPr/>
          <p:nvPr/>
        </p:nvSpPr>
        <p:spPr>
          <a:xfrm>
            <a:off x="52137" y="128188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//default </a:t>
            </a:r>
            <a:r>
              <a:rPr lang="zh-TW" altLang="en-US" dirty="0">
                <a:solidFill>
                  <a:srgbClr val="008800"/>
                </a:solidFill>
                <a:latin typeface="Consolas" panose="020B0609020204030204" pitchFamily="49" charset="0"/>
              </a:rPr>
              <a:t>是內存與文件</a:t>
            </a:r>
            <a:endParaRPr lang="en" altLang="zh-TW" dirty="0">
              <a:solidFill>
                <a:srgbClr val="008800"/>
              </a:solidFill>
              <a:latin typeface="Consolas" panose="020B0609020204030204" pitchFamily="49" charset="0"/>
            </a:endParaRPr>
          </a:p>
          <a:p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SessionPath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:</a:t>
            </a:r>
            <a:r>
              <a:rPr lang="en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"/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tmp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/</a:t>
            </a:r>
            <a:r>
              <a:rPr lang="en" altLang="zh-TW" dirty="0" err="1">
                <a:solidFill>
                  <a:srgbClr val="008800"/>
                </a:solidFill>
                <a:latin typeface="Consolas" panose="020B0609020204030204" pitchFamily="49" charset="0"/>
              </a:rPr>
              <a:t>MySessionStoragePath</a:t>
            </a:r>
            <a:r>
              <a:rPr lang="en" altLang="zh-TW" dirty="0">
                <a:solidFill>
                  <a:srgbClr val="008800"/>
                </a:solidFill>
                <a:latin typeface="Consolas" panose="020B0609020204030204" pitchFamily="49" charset="0"/>
              </a:rPr>
              <a:t>"</a:t>
            </a:r>
            <a:r>
              <a:rPr lang="en" altLang="zh-TW" dirty="0">
                <a:solidFill>
                  <a:srgbClr val="607D8B"/>
                </a:solidFill>
                <a:latin typeface="Consolas" panose="020B0609020204030204" pitchFamily="49" charset="0"/>
              </a:rPr>
              <a:t>,</a:t>
            </a:r>
            <a:endParaRPr lang="en" altLang="zh-TW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5247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63B4E4-564A-1540-91A9-C76D170BC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Config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BFC1476-4582-2B4E-B8D8-432EC73ED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762000"/>
            <a:ext cx="5486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103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3DEA24-D742-4142-8D4A-9EFAB5A5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Client http request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29D7F5-277D-4947-A724-F8269874A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6" y="1518412"/>
            <a:ext cx="5829300" cy="51562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0530646-E3B1-8449-860F-F902A3BF8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112"/>
            <a:ext cx="56261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50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1192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8ADDB5-2A94-FE45-9DAD-6FAD0D0B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Download library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E5B12D-0544-0C4F-8F04-DC2757362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1.Goframe</a:t>
            </a:r>
          </a:p>
          <a:p>
            <a:pPr marL="0" indent="0">
              <a:buNone/>
            </a:pPr>
            <a:r>
              <a:rPr kumimoji="1" lang="en-US" altLang="zh-TW" dirty="0"/>
              <a:t>2.gf-cli</a:t>
            </a:r>
          </a:p>
          <a:p>
            <a:pPr>
              <a:buFont typeface="Symbol" pitchFamily="2" charset="2"/>
              <a:buChar char="Þ"/>
            </a:pPr>
            <a:r>
              <a:rPr kumimoji="1" lang="en-US" altLang="zh-TW" dirty="0"/>
              <a:t>Gf </a:t>
            </a:r>
            <a:r>
              <a:rPr kumimoji="1" lang="en-US" altLang="zh-TW" dirty="0" err="1"/>
              <a:t>init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xxxx</a:t>
            </a:r>
            <a:r>
              <a:rPr kumimoji="1" lang="en-US" altLang="zh-TW" dirty="0"/>
              <a:t> : create new project</a:t>
            </a:r>
          </a:p>
          <a:p>
            <a:pPr>
              <a:buFont typeface="Symbol" pitchFamily="2" charset="2"/>
              <a:buChar char="Þ"/>
            </a:pPr>
            <a:r>
              <a:rPr kumimoji="1" lang="en-US" altLang="zh-TW" dirty="0"/>
              <a:t>Gf run </a:t>
            </a:r>
            <a:r>
              <a:rPr kumimoji="1" lang="en-US" altLang="zh-TW" dirty="0" err="1"/>
              <a:t>xxxx</a:t>
            </a:r>
            <a:r>
              <a:rPr kumimoji="1" lang="en-US" altLang="zh-TW" dirty="0"/>
              <a:t> : </a:t>
            </a:r>
            <a:endParaRPr kumimoji="1"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6281ACE-90BF-C547-9CB1-E936DF99BA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875712"/>
              </p:ext>
            </p:extLst>
          </p:nvPr>
        </p:nvGraphicFramePr>
        <p:xfrm>
          <a:off x="6300343" y="402771"/>
          <a:ext cx="5525898" cy="6090104"/>
        </p:xfrm>
        <a:graphic>
          <a:graphicData uri="http://schemas.openxmlformats.org/drawingml/2006/table">
            <a:tbl>
              <a:tblPr/>
              <a:tblGrid>
                <a:gridCol w="1841966">
                  <a:extLst>
                    <a:ext uri="{9D8B030D-6E8A-4147-A177-3AD203B41FA5}">
                      <a16:colId xmlns:a16="http://schemas.microsoft.com/office/drawing/2014/main" val="2866483468"/>
                    </a:ext>
                  </a:extLst>
                </a:gridCol>
                <a:gridCol w="1841966">
                  <a:extLst>
                    <a:ext uri="{9D8B030D-6E8A-4147-A177-3AD203B41FA5}">
                      <a16:colId xmlns:a16="http://schemas.microsoft.com/office/drawing/2014/main" val="1952415894"/>
                    </a:ext>
                  </a:extLst>
                </a:gridCol>
                <a:gridCol w="1841966">
                  <a:extLst>
                    <a:ext uri="{9D8B030D-6E8A-4147-A177-3AD203B41FA5}">
                      <a16:colId xmlns:a16="http://schemas.microsoft.com/office/drawing/2014/main" val="1476704519"/>
                    </a:ext>
                  </a:extLst>
                </a:gridCol>
              </a:tblGrid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 b="1">
                          <a:solidFill>
                            <a:srgbClr val="172B4D"/>
                          </a:solidFill>
                          <a:effectLst/>
                        </a:rPr>
                        <a:t>目录</a:t>
                      </a:r>
                      <a:r>
                        <a:rPr lang="en-US" altLang="zh-TW" sz="1000" b="1">
                          <a:solidFill>
                            <a:srgbClr val="172B4D"/>
                          </a:solidFill>
                          <a:effectLst/>
                        </a:rPr>
                        <a:t>/</a:t>
                      </a:r>
                      <a:r>
                        <a:rPr lang="zh-TW" altLang="en-US" sz="1000" b="1">
                          <a:solidFill>
                            <a:srgbClr val="172B4D"/>
                          </a:solidFill>
                          <a:effectLst/>
                        </a:rPr>
                        <a:t>文件名称</a:t>
                      </a:r>
                    </a:p>
                  </a:txBody>
                  <a:tcPr marL="34155" marR="51232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 b="1">
                          <a:solidFill>
                            <a:srgbClr val="172B4D"/>
                          </a:solidFill>
                          <a:effectLst/>
                        </a:rPr>
                        <a:t>说明</a:t>
                      </a:r>
                    </a:p>
                  </a:txBody>
                  <a:tcPr marL="34155" marR="51232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 b="1">
                          <a:solidFill>
                            <a:srgbClr val="172B4D"/>
                          </a:solidFill>
                          <a:effectLst/>
                        </a:rPr>
                        <a:t>描述</a:t>
                      </a:r>
                    </a:p>
                  </a:txBody>
                  <a:tcPr marL="34155" marR="51232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611261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- api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业务接口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接收</a:t>
                      </a:r>
                      <a:r>
                        <a:rPr lang="en-US" altLang="zh-TW" sz="1000">
                          <a:effectLst/>
                        </a:rPr>
                        <a:t>/</a:t>
                      </a:r>
                      <a:r>
                        <a:rPr lang="zh-TW" altLang="en-US" sz="1000">
                          <a:effectLst/>
                        </a:rPr>
                        <a:t>解析用户输入参数的入口</a:t>
                      </a:r>
                      <a:r>
                        <a:rPr lang="en-US" altLang="zh-TW" sz="1000">
                          <a:effectLst/>
                        </a:rPr>
                        <a:t>/</a:t>
                      </a:r>
                      <a:r>
                        <a:rPr lang="zh-TW" altLang="en-US" sz="1000">
                          <a:effectLst/>
                        </a:rPr>
                        <a:t>接口层。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131002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- dao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数据访问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数据库的访问操作，仅包含最基础的数据库</a:t>
                      </a:r>
                      <a:r>
                        <a:rPr lang="en" sz="1000">
                          <a:effectLst/>
                        </a:rPr>
                        <a:t>CURD</a:t>
                      </a:r>
                      <a:r>
                        <a:rPr lang="zh-TW" altLang="en-US" sz="1000">
                          <a:effectLst/>
                        </a:rPr>
                        <a:t>方法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107523"/>
                  </a:ext>
                </a:extLst>
              </a:tr>
              <a:tr h="342915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- model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结构模型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数据结构管理模块，管理数据实体对象，以及输入与输出数据结构定义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482173"/>
                  </a:ext>
                </a:extLst>
              </a:tr>
              <a:tr h="342915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- service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逻辑封装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业务逻辑封装层，实现特定的业务需求，可供不同的包调用。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426217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app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业务逻辑层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所有的业务逻辑存放目录。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936181"/>
                  </a:ext>
                </a:extLst>
              </a:tr>
              <a:tr h="342915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boot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初始化包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用于项目初始化参数设置，往往作为</a:t>
                      </a:r>
                      <a:r>
                        <a:rPr lang="en" sz="1000">
                          <a:effectLst/>
                        </a:rPr>
                        <a:t>main.go</a:t>
                      </a:r>
                      <a:r>
                        <a:rPr lang="zh-TW" altLang="en-US" sz="1000">
                          <a:effectLst/>
                        </a:rPr>
                        <a:t>中第一个被</a:t>
                      </a:r>
                      <a:r>
                        <a:rPr lang="en" sz="1000">
                          <a:effectLst/>
                        </a:rPr>
                        <a:t>import</a:t>
                      </a:r>
                      <a:r>
                        <a:rPr lang="zh-TW" altLang="en-US" sz="1000">
                          <a:effectLst/>
                        </a:rPr>
                        <a:t>的包。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349571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config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配置管理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所有的配置文件存放目录。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841565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docker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镜像文件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Docker</a:t>
                      </a:r>
                      <a:r>
                        <a:rPr lang="zh-TW" altLang="en-US" sz="1000">
                          <a:effectLst/>
                        </a:rPr>
                        <a:t>镜像相关依赖文件，脚本文件等等。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16719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Dockerfile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镜像描述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云原生时代用于编译生成</a:t>
                      </a:r>
                      <a:r>
                        <a:rPr lang="en" sz="1000">
                          <a:effectLst/>
                        </a:rPr>
                        <a:t>Docker</a:t>
                      </a:r>
                      <a:r>
                        <a:rPr lang="zh-TW" altLang="en-US" sz="1000">
                          <a:effectLst/>
                        </a:rPr>
                        <a:t>镜像的描述文件。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846054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document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项目文档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000" dirty="0">
                          <a:effectLst/>
                        </a:rPr>
                        <a:t>Documentation</a:t>
                      </a:r>
                      <a:r>
                        <a:rPr lang="zh-TW" altLang="en-US" sz="1000" dirty="0">
                          <a:effectLst/>
                        </a:rPr>
                        <a:t>项目文档，如</a:t>
                      </a:r>
                      <a:r>
                        <a:rPr lang="en-US" altLang="zh-TW" sz="1000" dirty="0">
                          <a:effectLst/>
                        </a:rPr>
                        <a:t>: </a:t>
                      </a:r>
                      <a:r>
                        <a:rPr lang="zh-TW" altLang="en-US" sz="1000" dirty="0">
                          <a:effectLst/>
                        </a:rPr>
                        <a:t>设计文档、帮助文档等等。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571431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go.mod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依赖管理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使用</a:t>
                      </a:r>
                      <a:r>
                        <a:rPr lang="en" sz="1000">
                          <a:effectLst/>
                        </a:rPr>
                        <a:t>Go Module</a:t>
                      </a:r>
                      <a:r>
                        <a:rPr lang="zh-TW" altLang="en-US" sz="1000">
                          <a:effectLst/>
                        </a:rPr>
                        <a:t>包管理的依赖描述文件。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054230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i18n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I18N</a:t>
                      </a:r>
                      <a:r>
                        <a:rPr lang="zh-TW" altLang="en-US" sz="1000">
                          <a:effectLst/>
                        </a:rPr>
                        <a:t>国际化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I18N</a:t>
                      </a:r>
                      <a:r>
                        <a:rPr lang="zh-TW" altLang="en-US" sz="1000">
                          <a:effectLst/>
                        </a:rPr>
                        <a:t>国际化配置文件目录。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150615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library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公共库包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公共的功能封装包，往往不包含业务需求实现。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139525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main.go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入口文件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程序入口文件。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781934"/>
                  </a:ext>
                </a:extLst>
              </a:tr>
              <a:tr h="342915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packed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打包目录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将资源文件打包的</a:t>
                      </a:r>
                      <a:r>
                        <a:rPr lang="en" sz="1000">
                          <a:effectLst/>
                        </a:rPr>
                        <a:t>Go</a:t>
                      </a:r>
                      <a:r>
                        <a:rPr lang="zh-TW" altLang="en-US" sz="1000">
                          <a:effectLst/>
                        </a:rPr>
                        <a:t>文件存放在这里，</a:t>
                      </a:r>
                      <a:r>
                        <a:rPr lang="en" sz="1000">
                          <a:effectLst/>
                        </a:rPr>
                        <a:t>boot</a:t>
                      </a:r>
                      <a:r>
                        <a:rPr lang="zh-TW" altLang="en-US" sz="1000">
                          <a:effectLst/>
                        </a:rPr>
                        <a:t>包初始化时会自动调用。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609163"/>
                  </a:ext>
                </a:extLst>
              </a:tr>
              <a:tr h="244549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public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静态目录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仅有该目录下的文件才能对外提供静态服务访问。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7931047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router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路由注册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用于路由统一的注册管理。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191428"/>
                  </a:ext>
                </a:extLst>
              </a:tr>
              <a:tr h="146183">
                <a:tc>
                  <a:txBody>
                    <a:bodyPr/>
                    <a:lstStyle/>
                    <a:p>
                      <a:pPr algn="l" fontAlgn="t"/>
                      <a:r>
                        <a:rPr lang="en" sz="1000">
                          <a:effectLst/>
                        </a:rPr>
                        <a:t>template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TW" altLang="en-US" sz="1000">
                          <a:effectLst/>
                        </a:rPr>
                        <a:t>模板文件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000" dirty="0">
                          <a:effectLst/>
                        </a:rPr>
                        <a:t>MVC</a:t>
                      </a:r>
                      <a:r>
                        <a:rPr lang="zh-TW" altLang="en-US" sz="1000" dirty="0">
                          <a:effectLst/>
                        </a:rPr>
                        <a:t>模板文件存放的目录。</a:t>
                      </a:r>
                    </a:p>
                  </a:txBody>
                  <a:tcPr marL="34155" marR="34155" marT="23908" marB="23908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988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985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2C0774-171D-2342-8E6D-67B76FB0D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First server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17B3D22-A391-904E-9ED8-FB9692C90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326" y="1522911"/>
            <a:ext cx="53848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77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88DE58-8CE1-1E46-B9F4-CDB1799FA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Response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B99AF4D-F173-FC47-BE30-BBCF27152B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1488" y="954767"/>
            <a:ext cx="3623210" cy="511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2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97CB71-1A50-A64A-8685-7D0A45000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Router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2F93635-2968-0743-BE30-DD6232F59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865" y="365125"/>
            <a:ext cx="587972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79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B4877D-25F1-6B4C-8E51-D7491D176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688" y="-207789"/>
            <a:ext cx="10515600" cy="1325563"/>
          </a:xfrm>
        </p:spPr>
        <p:txBody>
          <a:bodyPr/>
          <a:lstStyle/>
          <a:p>
            <a:r>
              <a:rPr kumimoji="1" lang="en-US" altLang="zh-TW" dirty="0"/>
              <a:t>Parameter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33F52E-94A6-894F-9533-53008485F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688" y="921234"/>
            <a:ext cx="4369570" cy="557164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E3A1D33-28F0-2341-A3F9-3BDB6D30F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412" y="921234"/>
            <a:ext cx="51689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7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F46C2C-A977-4341-ABC2-88E16E8D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Params bind to struct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AC82BE5-D166-FF4A-971A-123A0C27E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143" y="576881"/>
            <a:ext cx="61341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42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890329-D627-114E-976F-B0DA6D52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Params precheck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F7F038-A10A-6C45-BAF9-48E5406B6BA6}"/>
              </a:ext>
            </a:extLst>
          </p:cNvPr>
          <p:cNvSpPr/>
          <p:nvPr/>
        </p:nvSpPr>
        <p:spPr>
          <a:xfrm>
            <a:off x="838200" y="13675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https://goframe.org/pages/viewpage.action?pageId=1114678&amp;src=contextnavpagetreemode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06417CD-5447-C34D-8346-7B32264C0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924" y="1808703"/>
            <a:ext cx="6163650" cy="498270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439729E-801A-AA41-90DB-D607EC77F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95" y="2013853"/>
            <a:ext cx="5174529" cy="464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353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9BA799-F4EB-804B-86E3-9885945E2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Upload files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DBF47D3-FCC0-3543-A62D-CDA3FA2EB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917" y="0"/>
            <a:ext cx="5120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95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25631</TotalTime>
  <Words>3913</Words>
  <Application>Microsoft Macintosh PowerPoint</Application>
  <PresentationFormat>寬螢幕</PresentationFormat>
  <Paragraphs>597</Paragraphs>
  <Slides>17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Symbol</vt:lpstr>
      <vt:lpstr>Office 佈景主題</vt:lpstr>
      <vt:lpstr>GOFRAME</vt:lpstr>
      <vt:lpstr>Download library</vt:lpstr>
      <vt:lpstr>First server</vt:lpstr>
      <vt:lpstr>Response</vt:lpstr>
      <vt:lpstr>Router</vt:lpstr>
      <vt:lpstr>Parameter</vt:lpstr>
      <vt:lpstr>Params bind to struct</vt:lpstr>
      <vt:lpstr>Params precheck</vt:lpstr>
      <vt:lpstr>Upload files</vt:lpstr>
      <vt:lpstr>Template Engine</vt:lpstr>
      <vt:lpstr>Template define</vt:lpstr>
      <vt:lpstr>Middleware</vt:lpstr>
      <vt:lpstr>Cookies</vt:lpstr>
      <vt:lpstr>Session to login</vt:lpstr>
      <vt:lpstr>Config</vt:lpstr>
      <vt:lpstr>Client http request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GOFRAME</dc:title>
  <dc:creator>Royale</dc:creator>
  <cp:lastModifiedBy>Royale</cp:lastModifiedBy>
  <cp:revision>46</cp:revision>
  <dcterms:created xsi:type="dcterms:W3CDTF">2021-06-20T12:27:25Z</dcterms:created>
  <dcterms:modified xsi:type="dcterms:W3CDTF">2021-07-17T15:28:54Z</dcterms:modified>
</cp:coreProperties>
</file>

<file path=docProps/thumbnail.jpeg>
</file>